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56" r:id="rId3"/>
    <p:sldId id="259" r:id="rId4"/>
    <p:sldId id="261" r:id="rId5"/>
    <p:sldId id="263" r:id="rId6"/>
    <p:sldId id="264" r:id="rId7"/>
    <p:sldId id="272" r:id="rId8"/>
    <p:sldId id="267" r:id="rId9"/>
    <p:sldId id="270" r:id="rId10"/>
    <p:sldId id="271" r:id="rId11"/>
    <p:sldId id="275" r:id="rId12"/>
    <p:sldId id="276" r:id="rId13"/>
    <p:sldId id="277" r:id="rId14"/>
    <p:sldId id="273" r:id="rId15"/>
    <p:sldId id="279" r:id="rId16"/>
    <p:sldId id="278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 varScale="1">
        <p:scale>
          <a:sx n="83" d="100"/>
          <a:sy n="83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D3F3-E54A-4E58-B897-03ABDA7F618A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BF845-7DE4-4CA3-924D-7B6EECDD6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F845-7DE4-4CA3-924D-7B6EECDD676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46CF0C-D56F-4FF5-A732-2E89DE889336}" type="datetimeFigureOut">
              <a:rPr lang="pl-PL" smtClean="0"/>
              <a:pPr/>
              <a:t>26.09.2019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4A60A9-5753-41B6-A99B-FF0698A467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z6AP5r5ZWg" TargetMode="External"/><Relationship Id="rId2" Type="http://schemas.openxmlformats.org/officeDocument/2006/relationships/hyperlink" Target="https://youtu.be/q_atTCYA9v4?t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oCdvhCc23w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l/photos/absorbent-kochanie-&#322;azienka-opieki-3509%20508/" TargetMode="External"/><Relationship Id="rId13" Type="http://schemas.openxmlformats.org/officeDocument/2006/relationships/hyperlink" Target="https://brainly.pl/zadanie/13716788" TargetMode="External"/><Relationship Id="rId3" Type="http://schemas.openxmlformats.org/officeDocument/2006/relationships/hyperlink" Target="https://pl.wikipedia.org/wiki/Odpady" TargetMode="External"/><Relationship Id="rId7" Type="http://schemas.openxmlformats.org/officeDocument/2006/relationships/hyperlink" Target="https://pixabay.com/pl/photos/prasa-aleje-stos-stos-papieru-2586624/" TargetMode="External"/><Relationship Id="rId12" Type="http://schemas.openxmlformats.org/officeDocument/2006/relationships/hyperlink" Target="https://pixabay.com/pl/photos/ryby-guma-do-%C5%BCucia-bula-zabawny-2097184/" TargetMode="External"/><Relationship Id="rId2" Type="http://schemas.openxmlformats.org/officeDocument/2006/relationships/hyperlink" Target="https://pixabay.com/pl/photos/&#347;mieci-pojemnika-na-odpady-odpady-2729608/" TargetMode="External"/><Relationship Id="rId16" Type="http://schemas.openxmlformats.org/officeDocument/2006/relationships/hyperlink" Target="https://www.bluelife.pl/swiatowe-wody-oceanow-dlawia-sie-na-od-nadmiaru-plastik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m.wikipedia.org/wiki/Plik:Pety.jpg" TargetMode="External"/><Relationship Id="rId11" Type="http://schemas.openxmlformats.org/officeDocument/2006/relationships/hyperlink" Target="http://forum.gazeta.pl/forum/w,585,30505742,30505742,ile_czasu_rozklada_sie_pampers_Ktos_wie_.html" TargetMode="External"/><Relationship Id="rId5" Type="http://schemas.openxmlformats.org/officeDocument/2006/relationships/hyperlink" Target="https://www.google.com/url?sa=i&amp;url=https://pxhere.com/pl/photo/1125455&amp;psig=AOvVaw0rtN4apcgZxJYlhOiumAgn&amp;ust=1569535837500000&amp;source=images&amp;cd=vfe&amp;ved=0CAIQjRxqFwoTCLDbzOL-7OQCFQAAAAAdAAAAABAE" TargetMode="External"/><Relationship Id="rId15" Type="http://schemas.openxmlformats.org/officeDocument/2006/relationships/hyperlink" Target="https://commons.wikimedia.org/wiki/File:Dzikie_wysypisko_w_Stanis&#322;awowie_-_panoramio.jpg" TargetMode="External"/><Relationship Id="rId10" Type="http://schemas.openxmlformats.org/officeDocument/2006/relationships/hyperlink" Target="https://pl.dreamstime.com/zdj%C4%99cie-stock-szklana-butelka-i-butelki-nakr%C4%99tka-na-trawie-w-parku-%C5%9Bmieci%C4%87-%C5%9Brodowisko-image58936052" TargetMode="External"/><Relationship Id="rId4" Type="http://schemas.openxmlformats.org/officeDocument/2006/relationships/hyperlink" Target="https://esbud.pl/problem-dzikich-wysypisk-w-lasach/" TargetMode="External"/><Relationship Id="rId9" Type="http://schemas.openxmlformats.org/officeDocument/2006/relationships/hyperlink" Target="http://www.nanowosmieci.pl/szklo-czy-plastik/" TargetMode="External"/><Relationship Id="rId14" Type="http://schemas.openxmlformats.org/officeDocument/2006/relationships/hyperlink" Target="https://esbud.pl/zycie-smieci-jak-dlugo-rozkladaja-sie-odpady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357166"/>
            <a:ext cx="842968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Witam,</a:t>
            </a:r>
          </a:p>
          <a:p>
            <a:pPr marL="27432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dzisiejszej prezentacji mam zamiar przedstawić wam,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jak nie segregowanie śmieci i wyrzucanie ich gdzie nam się żywnie podoba, wpływa na otaczającą nas naturę.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rozkładu w naturalnym środowisku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konsekwencje nadmiaru wytworzonego plastiku.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myślicie, ta wyrzucona przez was jedna butelka plastikowa, nic nie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zrobi? </a:t>
            </a:r>
            <a:endParaRPr lang="pl-PL" sz="20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gdy każdy z nas tak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pomyśli?  </a:t>
            </a:r>
            <a:endParaRPr lang="pl-PL" sz="20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chce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się wyrzucić do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kosza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albo wyrzucę w lesie może samo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zniknie? </a:t>
            </a:r>
            <a:endParaRPr lang="pl-PL" sz="20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Niestety tak to nie działa, każdy z nas jest odpowiedzialny za to co dzieję się wokół nas, nawet zwrócenie uwagi jednej osobie, może wiele zdziałać.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0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Więcej niż sobie możesz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wyobrazić…</a:t>
            </a:r>
            <a:endParaRPr lang="pl-PL" sz="20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więc, po próbie zwrócenia waszej uwagi, zapraszam do oglądania. </a:t>
            </a:r>
          </a:p>
          <a:p>
            <a:pPr algn="ctr"/>
            <a:r>
              <a:rPr lang="pl-PL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40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szkk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38466"/>
            <a:ext cx="7726902" cy="5143220"/>
          </a:xfrm>
          <a:prstGeom prst="rect">
            <a:avLst/>
          </a:prstGeom>
          <a:ln w="190500" cap="sq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pl-PL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Dzikie wysypiska</a:t>
            </a:r>
            <a:r>
              <a:rPr lang="pl-PL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sz="3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mają poważne skutki dla środowiska naturalnego lasów. </a:t>
            </a:r>
          </a:p>
          <a:p>
            <a:pPr algn="ctr" fontAlgn="base">
              <a:buNone/>
            </a:pPr>
            <a:r>
              <a:rPr lang="pl-PL" sz="3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Podstawowym zagrożeniem jest zwiększenie prawdopodobieństwa pożarów, ponieważ wiele z wyrzucanych śmieci uważa się za łatwopalne. Wysypiska położone blisko wody pitnej mogą przyczynić się do jej skażenia w okresie roztopów. </a:t>
            </a:r>
          </a:p>
          <a:p>
            <a:pPr algn="ctr" fontAlgn="base">
              <a:buNone/>
            </a:pPr>
            <a:r>
              <a:rPr lang="pl-PL" sz="3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Poza tym miejsca, gdzie składowane są śmieci, stają się wylęgarnią chorobotwórczych bakterii, toksyn i innych składników szkodliwych. Nie dość, że rośnie ogólne skażenie terenu, to narażone są jeszcze niewinne zwierzęta, które mogą się poważnie zatruć.</a:t>
            </a:r>
          </a:p>
          <a:p>
            <a:pPr algn="ctr">
              <a:buNone/>
            </a:pPr>
            <a:r>
              <a:rPr lang="pl-PL" sz="3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Najczęściej występujące wysypiska</a:t>
            </a:r>
            <a:endParaRPr lang="pl-PL" sz="3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zikie_wysypisko_w_Stanisławowie_-_panoram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440343" y="488427"/>
            <a:ext cx="5977563" cy="585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 badania w Cieśninie Gruzji wykazały ponad 3000 plastikowych mikrocząstek na metr sześcienny wody.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roku plastikowe śmieci zabijają ponad milion ptaków morskich i 100 000 morskich ssaków i niezliczone ilości ryb.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Żółwie morskie jedzą plastikowe torby, myląc je z meduzami. Najgorsze jest jednak to, że tworzywa sztuczne ostatecznie rozkładają się na mikrocząsteczki, które są teraz wszędzie.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handlowej soli morskiej z ośmiu krajów znalazła cząstki tworzyw sztucznych we wszystkich próbkach.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dwa lata produkcja tworzyw sztucznych wzrasta.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Badania Royal Society szacują, że do roku 2050 wody oceaniczne mogą zawierać więcej tworzyw sztucznych niż ryb.</a:t>
            </a:r>
          </a:p>
          <a:p>
            <a:pPr algn="ctr">
              <a:buNone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Zakazy używania plastikowych toreb czy butelek, na dzień dzisiejszy to już tylko kropla w morzu, zakazy już nie wystarczą. Potrzebujemy radykalnego przeglądu sposobu używania tworzyw sztucznych.</a:t>
            </a:r>
          </a:p>
          <a:p>
            <a:pPr algn="ctr">
              <a:buNone/>
            </a:pP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Konsekwencje naszych czynów</a:t>
            </a:r>
            <a:endParaRPr 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71472" y="2500306"/>
            <a:ext cx="8229600" cy="1500198"/>
          </a:xfrm>
        </p:spPr>
        <p:txBody>
          <a:bodyPr/>
          <a:lstStyle/>
          <a:p>
            <a:pPr algn="ctr">
              <a:buNone/>
            </a:pPr>
            <a:endParaRPr lang="pl-PL" dirty="0" smtClean="0">
              <a:hlinkClick r:id="rId2"/>
            </a:endParaRPr>
          </a:p>
          <a:p>
            <a:pPr algn="ctr">
              <a:buNone/>
            </a:pPr>
            <a:r>
              <a:rPr lang="pl-PL" sz="28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https://youtu.be/-z6AP5r5ZWg</a:t>
            </a:r>
            <a:endParaRPr lang="pl-PL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64782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Coś trochę ciekawszego..</a:t>
            </a:r>
            <a:endParaRPr lang="pl-PL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71604" y="421481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hlinkClick r:id="rId4"/>
              </a:rPr>
              <a:t>https://youtu.be/oCdvhCc23wE</a:t>
            </a:r>
            <a:endParaRPr lang="pl-PL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/>
              <a:t>https://pixabay.com/pl/photos/arkusz-alu-puszki-%C5%9Bmieci-2559543/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2"/>
              </a:rPr>
              <a:t>https://pixabay.com/pl/photos/śmieci-pojemnika-na-odpady-odpady-2729608/</a:t>
            </a:r>
            <a:endParaRPr lang="pl-PL" sz="1100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3"/>
              </a:rPr>
              <a:t>https://pl.wikipedia.org/wiki/Odpady</a:t>
            </a:r>
            <a:endParaRPr lang="pl-PL" sz="1100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4"/>
              </a:rPr>
              <a:t>https://esbud.pl/problem-dzikich-wysypisk-w-lasach/</a:t>
            </a:r>
            <a:r>
              <a:rPr lang="pl-PL" sz="1100" dirty="0" smtClean="0"/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700" dirty="0" smtClean="0">
                <a:hlinkClick r:id="rId5"/>
              </a:rPr>
              <a:t>https://www.google.com/url?sa=i&amp;url=https%3A%2F%2Fpxhere.com%2Fpl%2Fphoto%2F1125455&amp;psig=AOvVaw0rtN4apcgZxJYlhOiumAgn&amp;ust=1569535837500000&amp;source=images&amp;cd=vfe&amp;ved=0CAIQjRxqFwoTCLDbzOL-7OQCFQAAAAAdAAAAABAE</a:t>
            </a:r>
            <a:r>
              <a:rPr lang="pl-PL" sz="700" dirty="0" smtClean="0"/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700" dirty="0" smtClean="0"/>
              <a:t>https://www.google.com/imgres?imgurl=https%3A%2F%2Fcdn.pixabay.com%2Fphoto%2F2018%2F04%2F18%2F19%2F43%2Fmetal-3331384_960_720.jpg&amp;imgrefurl=https%3A%2F%2Fpixabay.com%2Fpl%2Fphotos%2Fmetal-recyklingu-odpady-z%25C5%2582om-stary-3331384%2F&amp;tbnid=r-_W5PkNF3KWdM&amp;vet=12ahUKEwiY2NOr_-zkAhWZNlAKHYXpCWgQMygBegQIARBK..i&amp;docid=-EDQgIYcK7OEbM&amp;w=960&amp;h=640&amp;itg=1&amp;q=metal%20odpady&amp;hl=pl&amp;ved=2ahUKEwiY2NOr_-zkAhWZNlAKHYXpCWgQMygBegQIARBK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6"/>
              </a:rPr>
              <a:t>https://pl.m.wikipedia.org/wiki/Plik:Pety.jpg</a:t>
            </a:r>
            <a:r>
              <a:rPr lang="pl-PL" sz="1100" dirty="0" smtClean="0"/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7"/>
              </a:rPr>
              <a:t>https://pixabay.com/pl/photos/prasa-aleje-stos-stos-papieru-2586624/</a:t>
            </a:r>
            <a:r>
              <a:rPr lang="pl-PL" sz="1100" dirty="0" smtClean="0"/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8"/>
              </a:rPr>
              <a:t>https://pixabay.com/pl/photos/absorbent-kochanie-łazienka-opieki-3509 508/</a:t>
            </a:r>
            <a:r>
              <a:rPr lang="pl-PL" sz="1100" dirty="0" smtClean="0"/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9"/>
              </a:rPr>
              <a:t>http://www.nanowosmieci.pl/szklo-czy-plastik/</a:t>
            </a:r>
            <a:r>
              <a:rPr lang="pl-PL" sz="1100" dirty="0" smtClean="0"/>
              <a:t> </a:t>
            </a:r>
            <a:r>
              <a:rPr lang="pl-PL" sz="1100" dirty="0" smtClean="0">
                <a:hlinkClick r:id="rId10"/>
              </a:rPr>
              <a:t>https://pl.dreamstime.com/zdjęcie-stock-szklana-butelka-i-butelki-nakrętka-na-trawie-w-parku-śmiecić-środowisko-image58936052</a:t>
            </a:r>
            <a:endParaRPr lang="pl-PL" sz="1100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11"/>
              </a:rPr>
              <a:t>http://forum.gazeta.pl/forum/w,585,30505742,30505742,ile_czasu_rozkl</a:t>
            </a:r>
            <a:r>
              <a:rPr lang="pl-PL" sz="1100" dirty="0" smtClean="0">
                <a:hlinkClick r:id="rId12"/>
              </a:rPr>
              <a:t>https://pixabay.com/pl/photos/ryby-guma-do-%C5%BCucia-bula-zabawny-2097184/</a:t>
            </a:r>
            <a:r>
              <a:rPr lang="pl-PL" sz="1100" dirty="0" smtClean="0">
                <a:hlinkClick r:id="rId11"/>
              </a:rPr>
              <a:t>ada_sie_pampers_Ktos_wie_.html</a:t>
            </a:r>
            <a:endParaRPr lang="pl-PL" sz="1100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13"/>
              </a:rPr>
              <a:t>https://brainly.pl/zadanie/13716788</a:t>
            </a:r>
            <a:r>
              <a:rPr lang="pl-PL" sz="1100" dirty="0" smtClean="0"/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14"/>
              </a:rPr>
              <a:t>https://esbud.pl/zycie-smieci-jak-dlugo-rozkladaja-sie-odpady/</a:t>
            </a:r>
            <a:r>
              <a:rPr lang="pl-PL" sz="1100" dirty="0" smtClean="0"/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4"/>
              </a:rPr>
              <a:t>https://esbud.pl/problem-dzikich-wysypisk-w-lasach/</a:t>
            </a:r>
            <a:r>
              <a:rPr lang="pl-PL" sz="1100" dirty="0" smtClean="0"/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15"/>
              </a:rPr>
              <a:t>https://commons.wikimedia.org/wiki/File:Dzikie_wysypisko_w_Stanisławowie_-_panoramio.jpg</a:t>
            </a:r>
            <a:r>
              <a:rPr lang="pl-PL" sz="1100" dirty="0" smtClean="0"/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l-PL" sz="1100" dirty="0" smtClean="0">
                <a:hlinkClick r:id="rId16"/>
              </a:rPr>
              <a:t>https://www.bluelife.pl/swiatowe-wody-oceanow-dlawia-sie-na-od-nadmiaru-plastiku/</a:t>
            </a:r>
            <a:endParaRPr lang="pl-PL" sz="11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/>
              <a:t>Źródła:</a:t>
            </a:r>
            <a:endParaRPr lang="pl-PL" sz="6000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Gabriela Maliszewska</a:t>
            </a:r>
          </a:p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Kl. III LO</a:t>
            </a:r>
          </a:p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</a:t>
            </a: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57200" y="1643050"/>
            <a:ext cx="8305800" cy="1771882"/>
          </a:xfrm>
        </p:spPr>
        <p:txBody>
          <a:bodyPr/>
          <a:lstStyle/>
          <a:p>
            <a:r>
              <a:rPr lang="pl-PL" sz="4000" dirty="0" smtClean="0">
                <a:solidFill>
                  <a:srgbClr val="002060"/>
                </a:solidFill>
              </a:rPr>
              <a:t>Dziękuje bardzo za uwagę.</a:t>
            </a:r>
            <a:br>
              <a:rPr lang="pl-PL" sz="4000" dirty="0" smtClean="0">
                <a:solidFill>
                  <a:srgbClr val="002060"/>
                </a:solidFill>
              </a:rPr>
            </a:br>
            <a:r>
              <a:rPr lang="pl-PL" sz="4000" dirty="0" smtClean="0">
                <a:solidFill>
                  <a:srgbClr val="002060"/>
                </a:solidFill>
              </a:rPr>
              <a:t>Przedstawiła:</a:t>
            </a:r>
            <a:endParaRPr lang="pl-PL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8305800" cy="2071702"/>
          </a:xfrm>
        </p:spPr>
        <p:txBody>
          <a:bodyPr/>
          <a:lstStyle/>
          <a:p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Substancje i przedmioty, których posiadacz: </a:t>
            </a:r>
          </a:p>
          <a:p>
            <a:pPr>
              <a:buClr>
                <a:schemeClr val="tx1">
                  <a:lumMod val="75000"/>
                </a:schemeClr>
              </a:buCl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pozbywa się,</a:t>
            </a:r>
          </a:p>
          <a:p>
            <a:pPr>
              <a:buClr>
                <a:schemeClr val="tx1">
                  <a:lumMod val="65000"/>
                </a:schemeClr>
              </a:buCl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zamierza pozbyć się,</a:t>
            </a:r>
          </a:p>
          <a:p>
            <a:pPr>
              <a:buClr>
                <a:schemeClr val="tx1">
                  <a:lumMod val="65000"/>
                </a:schemeClr>
              </a:buCl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jest zobowiązany do pozbycia się ich.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495202"/>
          </a:xfrm>
        </p:spPr>
        <p:txBody>
          <a:bodyPr/>
          <a:lstStyle/>
          <a:p>
            <a:r>
              <a:rPr lang="pl-PL" sz="6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</a:t>
            </a:r>
            <a:endParaRPr lang="pl-PL" sz="6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smieci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10000" contrast="-40000"/>
          </a:blip>
          <a:stretch>
            <a:fillRect/>
          </a:stretch>
        </p:blipFill>
        <p:spPr>
          <a:xfrm>
            <a:off x="285720" y="214290"/>
            <a:ext cx="8429684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285720" y="1142984"/>
            <a:ext cx="5000660" cy="5429288"/>
          </a:xfrm>
        </p:spPr>
        <p:txBody>
          <a:bodyPr>
            <a:noAutofit/>
          </a:bodyPr>
          <a:lstStyle/>
          <a:p>
            <a:pPr fontAlgn="base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 świadomości ekologicznej wydaje się najłatwiejszą odpowiedzią, ale zarazem najmniej prawdopodobną. O segregacji śmieci mówi się już w przedszkolu, poza tym regularnie przeprowadzane są akcje społeczne. Inną możliwością jest ignorancja i zawiść – ludzie wiedzą, czym grozi zaśmiecanie, a pomimo to nadal wyrzucają śmieci w lesie. Nie sposób też wykluczyć prawo, które nie reguluje efektywnie sprawy albo przeznacza na nią za mało pieniędzy.</a:t>
            </a:r>
          </a:p>
          <a:p>
            <a:pPr fontAlgn="base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Niezależnie od źródła problemu, wiadomo, że dzikie wysypiska to największe współczesne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zagrożenie.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Wystarczy wskazać garść statystyk, które pokazują, że wyrzucane śmieci potrafią nieraz przetrwać dłużej niż żyjące najdłużej drzewa.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857224" y="285728"/>
            <a:ext cx="8072494" cy="1000132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ZAGROŻONE LASY </a:t>
            </a:r>
            <a:endParaRPr lang="pl-PL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/>
          </p:cNvSpPr>
          <p:nvPr/>
        </p:nvSpPr>
        <p:spPr>
          <a:xfrm>
            <a:off x="428596" y="857232"/>
            <a:ext cx="8305800" cy="5072098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pl-PL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pl-PL" sz="2600" b="1" dirty="0" smtClean="0">
              <a:solidFill>
                <a:schemeClr val="bg1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pl-PL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pl-PL" sz="2600" b="1" i="0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l-PL" sz="2600" b="1" i="0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600" b="1" i="0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więc, </a:t>
            </a:r>
            <a:r>
              <a:rPr kumimoji="0" lang="pl-PL" sz="2600" b="1" i="0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wracając do naszych śmieci.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pl-PL" sz="2600" b="1" i="0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Wiecie w ogóle, że zależnie od tworzywa z którego został</a:t>
            </a:r>
            <a:r>
              <a:rPr kumimoji="0" lang="pl-PL" sz="2600" b="1" i="0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wykonany dany przedmiot</a:t>
            </a:r>
            <a:r>
              <a:rPr kumimoji="0" lang="pl-PL" sz="2600" b="1" i="0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ma to wielki wpływ na</a:t>
            </a:r>
            <a:r>
              <a:rPr kumimoji="0" lang="pl-PL" sz="2600" b="1" i="0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nas </a:t>
            </a:r>
            <a:r>
              <a:rPr kumimoji="0" lang="pl-PL" sz="2600" b="1" i="0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600" b="1" i="0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w szczególności gdy dochodzi do jego rozpadu?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pl-PL" sz="2600" b="1" i="0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1047752"/>
          </a:xfrm>
        </p:spPr>
        <p:txBody>
          <a:bodyPr/>
          <a:lstStyle/>
          <a:p>
            <a:r>
              <a:rPr lang="pl-PL" sz="21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Plastik- w zależności od rodzaju, rozkłada się od 100 do nawet 1000 lat!</a:t>
            </a:r>
            <a:endParaRPr lang="pl-PL" sz="21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siec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643182"/>
            <a:ext cx="4011098" cy="324210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ymbol zastępczy zawartości 7" descr="metal smiec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714620"/>
            <a:ext cx="4071966" cy="3127843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2720"/>
          </a:xfrm>
        </p:spPr>
        <p:txBody>
          <a:bodyPr>
            <a:noAutofit/>
          </a:bodyPr>
          <a:lstStyle/>
          <a:p>
            <a:r>
              <a:rPr lang="pl-PL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lat potrzeba aby rozłożył się: </a:t>
            </a:r>
            <a:endParaRPr lang="pl-PL" sz="3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3"/>
          </p:nvPr>
        </p:nvSpPr>
        <p:spPr>
          <a:xfrm>
            <a:off x="4429124" y="1000108"/>
            <a:ext cx="4714876" cy="1161485"/>
          </a:xfrm>
        </p:spPr>
        <p:txBody>
          <a:bodyPr/>
          <a:lstStyle/>
          <a:p>
            <a:r>
              <a:rPr lang="pl-P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– np. z puszek po napojach czy karoserii samochodu – potrzebuje całego milenium.</a:t>
            </a:r>
            <a:endParaRPr lang="pl-PL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214282" y="428604"/>
            <a:ext cx="4397346" cy="1714512"/>
          </a:xfrm>
        </p:spPr>
        <p:txBody>
          <a:bodyPr/>
          <a:lstStyle/>
          <a:p>
            <a:r>
              <a:rPr lang="pl-PL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Papieros wyrzucony w lesie zostawia w ściółce substancje trujące, które rozkładają się około 5  lat.</a:t>
            </a:r>
            <a:endParaRPr lang="pl-PL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appiers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714620"/>
            <a:ext cx="3792368" cy="2840616"/>
          </a:xfrm>
          <a:prstGeom prst="rect">
            <a:avLst/>
          </a:prstGeom>
          <a:ln w="1270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ymbol zastępczy zawartości 7" descr="pobran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2643182"/>
            <a:ext cx="4052240" cy="3000396"/>
          </a:xfrm>
          <a:prstGeom prst="rect">
            <a:avLst/>
          </a:prstGeom>
          <a:ln w="1270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Symbol zastępczy tekstu 5"/>
          <p:cNvSpPr>
            <a:spLocks noGrp="1"/>
          </p:cNvSpPr>
          <p:nvPr>
            <p:ph type="body" idx="3"/>
          </p:nvPr>
        </p:nvSpPr>
        <p:spPr>
          <a:xfrm>
            <a:off x="4572000" y="571480"/>
            <a:ext cx="4357718" cy="1714512"/>
          </a:xfrm>
        </p:spPr>
        <p:txBody>
          <a:bodyPr/>
          <a:lstStyle/>
          <a:p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Papier rozkłada się najkrócej, bo 6 miesięcy, ale jego wyrzucanie jest równie absurdalne – oddany na makulaturę może być użyty jeszcze raz i uchronić wiele drzew przed ścięciem.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00034" y="642918"/>
            <a:ext cx="4040188" cy="1357322"/>
          </a:xfrm>
        </p:spPr>
        <p:txBody>
          <a:bodyPr/>
          <a:lstStyle/>
          <a:p>
            <a:r>
              <a:rPr lang="pl-P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Guma do żucia -proces ten zajmuje 5 lat.</a:t>
            </a:r>
            <a:endParaRPr lang="pl-PL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Symbol zastępczy zawartości 9" descr="puch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6314" y="2643182"/>
            <a:ext cx="371956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ymbol zastępczy tekstu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Aluminiowa puszka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napoju to nawet 200 lat, ponieważ metal ten jest mniej odporny na korozję. </a:t>
            </a:r>
            <a:endParaRPr lang="pl-PL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ymbol zastępczy zawartości 8" descr="pobrane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2786058"/>
            <a:ext cx="403419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4773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Pampersy czy to taki dobry wybór?</a:t>
            </a:r>
            <a:endParaRPr lang="pl-PL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4059936" cy="56435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600" b="1" dirty="0" smtClean="0">
                <a:solidFill>
                  <a:srgbClr val="002060"/>
                </a:solidFill>
              </a:rPr>
              <a:t>Skład "pampersów" wszystkich firm jest właściwie podobny: 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rgbClr val="002060"/>
                </a:solidFill>
              </a:rPr>
              <a:t>To przede wszystkim folia, plastik i celuloza. Zewnętrzna warstwa to polietylen wytwarzany z ropy naftowej.  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rgbClr val="002060"/>
                </a:solidFill>
              </a:rPr>
              <a:t>Wewnątrz mamy materiał wykonany z miazgi drzewnej bielonej chlorem. 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rgbClr val="002060"/>
                </a:solidFill>
              </a:rPr>
              <a:t>Prawdziwa "wisienka na torcie" to wkład chłonny pieluszki, który pod wpływem wilgoci zamienia się w substancję żelową (bardzo szkodliwy żel poliakrynowy).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rgbClr val="002060"/>
                </a:solidFill>
              </a:rPr>
              <a:t>Pielucha jednorazowa rozkłada sie przeciętnie ok. 800 lat.</a:t>
            </a:r>
            <a:br>
              <a:rPr lang="pl-PL" sz="1600" b="1" dirty="0" smtClean="0">
                <a:solidFill>
                  <a:srgbClr val="002060"/>
                </a:solidFill>
              </a:rPr>
            </a:br>
            <a:r>
              <a:rPr lang="pl-PL" sz="1600" b="1" dirty="0" smtClean="0">
                <a:solidFill>
                  <a:srgbClr val="002060"/>
                </a:solidFill>
              </a:rPr>
              <a:t>Jedno dziecko produkuje ok. tony śmieci w postaci pieluch.</a:t>
            </a:r>
            <a:br>
              <a:rPr lang="pl-PL" sz="1600" b="1" dirty="0" smtClean="0">
                <a:solidFill>
                  <a:srgbClr val="002060"/>
                </a:solidFill>
              </a:rPr>
            </a:br>
            <a:r>
              <a:rPr lang="pl-PL" sz="1600" b="1" dirty="0" smtClean="0">
                <a:solidFill>
                  <a:srgbClr val="002060"/>
                </a:solidFill>
              </a:rPr>
              <a:t>Np. w 1997 r. ilość wyrzuconych w USA pieluch jednorazowych wyniosła 3,1 miliona ton.</a:t>
            </a:r>
            <a:endParaRPr lang="pl-PL" sz="1600" b="1" dirty="0">
              <a:solidFill>
                <a:srgbClr val="002060"/>
              </a:solidFill>
            </a:endParaRPr>
          </a:p>
        </p:txBody>
      </p:sp>
      <p:pic>
        <p:nvPicPr>
          <p:cNvPr id="5" name="Symbol zastępczy zawartości 4" descr="pampers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4429124" y="1928802"/>
            <a:ext cx="455617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styczniu tego roku archeologowie z Uniwersytetu Wrocławskiego ogłosili bardzo ważne odkrycie. Na stanowisku na górze Grojec w Żywcu udało im się znaleźć ślady działalności warsztatów obróbki szkła. Badacze trafili przede wszystkim na odpady poprodukcyjne: przetopione szklane grudki i fragmenty pokruszonego surowca. Odkrycie było fascynujące, bo dotychczas uważano, że obróbka szkła w polskim osadnictwie była znana dopiero od czasów średniowiecza. Tymczasem znaleziska w Żywcu miały po około 2 tysiące lat!</a:t>
            </a:r>
          </a:p>
          <a:p>
            <a:pPr algn="ctr">
              <a:buNone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Wiadomość to pozytywna, ale… Ma ona drugie dno: bo oto okazuje się, że minęły dwa tysiąclecia, a przysypane ziemią szklane odpady wcale się nie rozłożyły, tylko dotrwały do naszych czasów. </a:t>
            </a:r>
          </a:p>
          <a:p>
            <a:pPr algn="ctr">
              <a:buNone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Czas rozkładu szkła w środowisku naturalnym jest podawany różnie w różnych źródłach. Jedne twierdzą, że zanim surowiec się rozłoży, musi minąć 500 lat, inne ten okres wydłużają nawet do 4 tysięcy lat, według trzecich szkło wręcz nigdy się nie rozłoży, o ile zostanie w sposób niekontrolowany porzucone. Najlepszym więc rozwiązaniem byłby recykling szkła.</a:t>
            </a:r>
          </a:p>
          <a:p>
            <a:pPr algn="ctr">
              <a:buNone/>
            </a:pPr>
            <a:endParaRPr lang="pl-PL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4434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Szkło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Niestandardowy 6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1782</TotalTime>
  <Words>651</Words>
  <Application>Microsoft Office PowerPoint</Application>
  <PresentationFormat>Pokaz na ekranie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Agency FB</vt:lpstr>
      <vt:lpstr>Calibri</vt:lpstr>
      <vt:lpstr>Segoe Print</vt:lpstr>
      <vt:lpstr>Wingdings</vt:lpstr>
      <vt:lpstr>Wingdings 2</vt:lpstr>
      <vt:lpstr>Papier</vt:lpstr>
      <vt:lpstr>Prezentacja programu PowerPoint</vt:lpstr>
      <vt:lpstr>ODPADY</vt:lpstr>
      <vt:lpstr>ZAGROŻONE LASY </vt:lpstr>
      <vt:lpstr>Prezentacja programu PowerPoint</vt:lpstr>
      <vt:lpstr>Ile lat potrzeba aby rozłożył się: </vt:lpstr>
      <vt:lpstr>Prezentacja programu PowerPoint</vt:lpstr>
      <vt:lpstr>Prezentacja programu PowerPoint</vt:lpstr>
      <vt:lpstr>Pampersy czy to taki dobry wybór?</vt:lpstr>
      <vt:lpstr>Szkło</vt:lpstr>
      <vt:lpstr>Prezentacja programu PowerPoint</vt:lpstr>
      <vt:lpstr>Najczęściej występujące wysypiska</vt:lpstr>
      <vt:lpstr>Prezentacja programu PowerPoint</vt:lpstr>
      <vt:lpstr>Konsekwencje naszych czynów</vt:lpstr>
      <vt:lpstr>Coś trochę ciekawszego..</vt:lpstr>
      <vt:lpstr>Źródła:</vt:lpstr>
      <vt:lpstr>Dziękuje bardzo za uwagę. Przedstawiła: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Gabi</dc:creator>
  <cp:lastModifiedBy>Użytkownik systemu Windows</cp:lastModifiedBy>
  <cp:revision>19</cp:revision>
  <dcterms:created xsi:type="dcterms:W3CDTF">2019-09-23T15:05:38Z</dcterms:created>
  <dcterms:modified xsi:type="dcterms:W3CDTF">2019-09-26T13:41:32Z</dcterms:modified>
</cp:coreProperties>
</file>